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8" r:id="rId1"/>
  </p:sldMasterIdLst>
  <p:sldIdLst>
    <p:sldId id="267" r:id="rId2"/>
    <p:sldId id="257" r:id="rId3"/>
    <p:sldId id="258" r:id="rId4"/>
    <p:sldId id="259" r:id="rId5"/>
    <p:sldId id="260" r:id="rId6"/>
    <p:sldId id="264" r:id="rId7"/>
    <p:sldId id="261" r:id="rId8"/>
    <p:sldId id="262" r:id="rId9"/>
    <p:sldId id="266" r:id="rId10"/>
    <p:sldId id="269" r:id="rId11"/>
    <p:sldId id="263" r:id="rId12"/>
    <p:sldId id="265" r:id="rId13"/>
    <p:sldId id="268" r:id="rId14"/>
    <p:sldId id="270" r:id="rId15"/>
    <p:sldId id="271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CCEB3-B306-410C-9E1D-9EDFE778E207}" type="datetimeFigureOut">
              <a:rPr lang="ru-RU" smtClean="0"/>
              <a:t>27.04.2024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B1E75-7BBF-4E9F-8216-A5F322B4C5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8385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CCEB3-B306-410C-9E1D-9EDFE778E207}" type="datetimeFigureOut">
              <a:rPr lang="ru-RU" smtClean="0"/>
              <a:t>27.04.2024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B1E75-7BBF-4E9F-8216-A5F322B4C5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81868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CCEB3-B306-410C-9E1D-9EDFE778E207}" type="datetimeFigureOut">
              <a:rPr lang="ru-RU" smtClean="0"/>
              <a:t>27.04.2024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B1E75-7BBF-4E9F-8216-A5F322B4C5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88401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CCEB3-B306-410C-9E1D-9EDFE778E207}" type="datetimeFigureOut">
              <a:rPr lang="ru-RU" smtClean="0"/>
              <a:t>27.04.2024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B1E75-7BBF-4E9F-8216-A5F322B4C58E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274102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CCEB3-B306-410C-9E1D-9EDFE778E207}" type="datetimeFigureOut">
              <a:rPr lang="ru-RU" smtClean="0"/>
              <a:t>27.04.2024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B1E75-7BBF-4E9F-8216-A5F322B4C5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72862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CCEB3-B306-410C-9E1D-9EDFE778E207}" type="datetimeFigureOut">
              <a:rPr lang="ru-RU" smtClean="0"/>
              <a:t>27.04.2024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B1E75-7BBF-4E9F-8216-A5F322B4C5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8107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CCEB3-B306-410C-9E1D-9EDFE778E207}" type="datetimeFigureOut">
              <a:rPr lang="ru-RU" smtClean="0"/>
              <a:t>27.04.2024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B1E75-7BBF-4E9F-8216-A5F322B4C5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97597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CCEB3-B306-410C-9E1D-9EDFE778E207}" type="datetimeFigureOut">
              <a:rPr lang="ru-RU" smtClean="0"/>
              <a:t>27.04.2024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B1E75-7BBF-4E9F-8216-A5F322B4C5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51989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CCEB3-B306-410C-9E1D-9EDFE778E207}" type="datetimeFigureOut">
              <a:rPr lang="ru-RU" smtClean="0"/>
              <a:t>27.04.2024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B1E75-7BBF-4E9F-8216-A5F322B4C5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7049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CCEB3-B306-410C-9E1D-9EDFE778E207}" type="datetimeFigureOut">
              <a:rPr lang="ru-RU" smtClean="0"/>
              <a:t>27.04.2024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B1E75-7BBF-4E9F-8216-A5F322B4C5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00031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CCEB3-B306-410C-9E1D-9EDFE778E207}" type="datetimeFigureOut">
              <a:rPr lang="ru-RU" smtClean="0"/>
              <a:t>27.04.2024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B1E75-7BBF-4E9F-8216-A5F322B4C5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00874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CCEB3-B306-410C-9E1D-9EDFE778E207}" type="datetimeFigureOut">
              <a:rPr lang="ru-RU" smtClean="0"/>
              <a:t>27.04.2024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B1E75-7BBF-4E9F-8216-A5F322B4C5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56908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CCEB3-B306-410C-9E1D-9EDFE778E207}" type="datetimeFigureOut">
              <a:rPr lang="ru-RU" smtClean="0"/>
              <a:t>27.04.2024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B1E75-7BBF-4E9F-8216-A5F322B4C5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06402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CCEB3-B306-410C-9E1D-9EDFE778E207}" type="datetimeFigureOut">
              <a:rPr lang="ru-RU" smtClean="0"/>
              <a:t>27.04.2024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B1E75-7BBF-4E9F-8216-A5F322B4C5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3013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CCEB3-B306-410C-9E1D-9EDFE778E207}" type="datetimeFigureOut">
              <a:rPr lang="ru-RU" smtClean="0"/>
              <a:t>27.04.2024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B1E75-7BBF-4E9F-8216-A5F322B4C5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9453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CCEB3-B306-410C-9E1D-9EDFE778E207}" type="datetimeFigureOut">
              <a:rPr lang="ru-RU" smtClean="0"/>
              <a:t>27.04.2024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B1E75-7BBF-4E9F-8216-A5F322B4C5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3486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CCEB3-B306-410C-9E1D-9EDFE778E207}" type="datetimeFigureOut">
              <a:rPr lang="ru-RU" smtClean="0"/>
              <a:t>27.04.2024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B1E75-7BBF-4E9F-8216-A5F322B4C5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93120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65CCEB3-B306-410C-9E1D-9EDFE778E207}" type="datetimeFigureOut">
              <a:rPr lang="ru-RU" smtClean="0"/>
              <a:t>27.04.2024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BB1E75-7BBF-4E9F-8216-A5F322B4C5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64448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29" r:id="rId1"/>
    <p:sldLayoutId id="2147483930" r:id="rId2"/>
    <p:sldLayoutId id="2147483931" r:id="rId3"/>
    <p:sldLayoutId id="2147483932" r:id="rId4"/>
    <p:sldLayoutId id="2147483933" r:id="rId5"/>
    <p:sldLayoutId id="2147483934" r:id="rId6"/>
    <p:sldLayoutId id="2147483935" r:id="rId7"/>
    <p:sldLayoutId id="2147483936" r:id="rId8"/>
    <p:sldLayoutId id="2147483937" r:id="rId9"/>
    <p:sldLayoutId id="2147483938" r:id="rId10"/>
    <p:sldLayoutId id="2147483939" r:id="rId11"/>
    <p:sldLayoutId id="2147483940" r:id="rId12"/>
    <p:sldLayoutId id="2147483941" r:id="rId13"/>
    <p:sldLayoutId id="2147483942" r:id="rId14"/>
    <p:sldLayoutId id="2147483943" r:id="rId15"/>
    <p:sldLayoutId id="2147483944" r:id="rId16"/>
    <p:sldLayoutId id="214748394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4236" y="893618"/>
            <a:ext cx="10235045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Герой-пограничник Хамит </a:t>
            </a:r>
            <a:r>
              <a:rPr lang="ru-RU" sz="6600" dirty="0" err="1" smtClean="0">
                <a:solidFill>
                  <a:srgbClr val="FFFF00"/>
                </a:solidFill>
                <a:latin typeface="Arial Black" panose="020B0A04020102020204" pitchFamily="34" charset="0"/>
              </a:rPr>
              <a:t>Шамсутдинович</a:t>
            </a:r>
            <a:r>
              <a:rPr lang="ru-RU" sz="66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 </a:t>
            </a:r>
            <a:r>
              <a:rPr lang="ru-RU" sz="6600" dirty="0" err="1" smtClean="0">
                <a:solidFill>
                  <a:srgbClr val="FFFF00"/>
                </a:solidFill>
                <a:latin typeface="Arial Black" panose="020B0A04020102020204" pitchFamily="34" charset="0"/>
              </a:rPr>
              <a:t>Аглиуллин</a:t>
            </a:r>
            <a:r>
              <a:rPr lang="ru-RU" sz="66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 </a:t>
            </a:r>
          </a:p>
          <a:p>
            <a:pPr algn="ctr"/>
            <a:r>
              <a:rPr lang="ru-RU" sz="66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(1919-1943)</a:t>
            </a:r>
            <a:endParaRPr lang="ru-RU" sz="6600" dirty="0"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7430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49568" y="-894361"/>
            <a:ext cx="6764216" cy="615216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4648" y="-504092"/>
            <a:ext cx="5568457" cy="764344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4670581"/>
            <a:ext cx="649137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accent1"/>
                </a:solidFill>
              </a:rPr>
              <a:t>       В 2005 году в военном комплексе памяти о Великой Отечественной войне, по инициативе Гомельской </a:t>
            </a:r>
            <a:r>
              <a:rPr lang="ru-RU" sz="2000" b="1" dirty="0">
                <a:solidFill>
                  <a:schemeClr val="accent1"/>
                </a:solidFill>
              </a:rPr>
              <a:t>о</a:t>
            </a:r>
            <a:r>
              <a:rPr lang="ru-RU" sz="2000" b="1" dirty="0" smtClean="0">
                <a:solidFill>
                  <a:schemeClr val="accent1"/>
                </a:solidFill>
              </a:rPr>
              <a:t>бластной </a:t>
            </a:r>
            <a:r>
              <a:rPr lang="ru-RU" sz="2000" b="1" dirty="0">
                <a:solidFill>
                  <a:schemeClr val="accent1"/>
                </a:solidFill>
              </a:rPr>
              <a:t>организации общественного объединения «Белорусский Союз ветеранов пограничных войск» был открыт </a:t>
            </a:r>
            <a:r>
              <a:rPr lang="ru-RU" sz="2000" b="1" dirty="0" smtClean="0">
                <a:solidFill>
                  <a:schemeClr val="accent1"/>
                </a:solidFill>
              </a:rPr>
              <a:t>памятник героям- пограничникам </a:t>
            </a:r>
            <a:r>
              <a:rPr lang="ru-RU" sz="2000" b="1" dirty="0">
                <a:solidFill>
                  <a:schemeClr val="accent1"/>
                </a:solidFill>
              </a:rPr>
              <a:t>106-й </a:t>
            </a:r>
            <a:r>
              <a:rPr lang="ru-RU" sz="2000" b="1" dirty="0" err="1">
                <a:solidFill>
                  <a:schemeClr val="accent1"/>
                </a:solidFill>
              </a:rPr>
              <a:t>Днепровско</a:t>
            </a:r>
            <a:r>
              <a:rPr lang="ru-RU" sz="2000" b="1" dirty="0">
                <a:solidFill>
                  <a:schemeClr val="accent1"/>
                </a:solidFill>
              </a:rPr>
              <a:t>-Забайкальской </a:t>
            </a:r>
            <a:r>
              <a:rPr lang="ru-RU" sz="2000" b="1" dirty="0" smtClean="0">
                <a:solidFill>
                  <a:schemeClr val="accent1"/>
                </a:solidFill>
              </a:rPr>
              <a:t>дивизии.</a:t>
            </a:r>
            <a:endParaRPr lang="ru-RU" sz="20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668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200900" y="247201"/>
            <a:ext cx="4991100" cy="6730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750"/>
              </a:spcBef>
            </a:pPr>
            <a:r>
              <a:rPr lang="ru-RU" dirty="0" smtClean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Именем </a:t>
            </a:r>
            <a:r>
              <a:rPr lang="ru-RU" dirty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старшего сержанта </a:t>
            </a:r>
            <a:r>
              <a:rPr lang="ru-RU" dirty="0" smtClean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Хамита </a:t>
            </a:r>
            <a:r>
              <a:rPr lang="ru-RU" dirty="0" err="1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Шамсутдиновича</a:t>
            </a:r>
            <a:r>
              <a:rPr lang="ru-RU" dirty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Аглиуллина</a:t>
            </a:r>
            <a:r>
              <a:rPr lang="ru-RU" dirty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 </a:t>
            </a:r>
            <a:r>
              <a:rPr lang="ru-RU" dirty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селе </a:t>
            </a:r>
            <a:r>
              <a:rPr lang="ru-RU" dirty="0" err="1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Удрякбаш</a:t>
            </a:r>
            <a:r>
              <a:rPr lang="ru-RU" dirty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ru-RU" dirty="0" err="1" smtClean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Благоварского</a:t>
            </a:r>
            <a:r>
              <a:rPr lang="ru-RU" dirty="0" smtClean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района </a:t>
            </a:r>
            <a:r>
              <a:rPr lang="ru-RU" dirty="0" smtClean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Республики  </a:t>
            </a:r>
            <a:r>
              <a:rPr lang="ru-RU" dirty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Башкортостан названы улица и </a:t>
            </a:r>
            <a:r>
              <a:rPr lang="ru-RU" dirty="0" smtClean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школа, </a:t>
            </a:r>
            <a:r>
              <a:rPr lang="ru-RU" dirty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 которой находится музей, посвященный его героическому подвигу, а также в селе установлен </a:t>
            </a:r>
            <a:r>
              <a:rPr lang="ru-RU" dirty="0" smtClean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памятник.</a:t>
            </a:r>
          </a:p>
          <a:p>
            <a:pPr>
              <a:spcBef>
                <a:spcPts val="750"/>
              </a:spcBef>
            </a:pPr>
            <a:r>
              <a:rPr lang="ru-RU" dirty="0" smtClean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Летом </a:t>
            </a:r>
            <a:r>
              <a:rPr lang="ru-RU" dirty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2022 г. члены региональной общественной организации ветеранов органов Государственной безопасности РБ, подполковник Большаков В.А., капитан Королева Д.Р. и представитель </a:t>
            </a:r>
            <a:r>
              <a:rPr lang="ru-RU" dirty="0" smtClean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организации ветеранов погранвойск </a:t>
            </a:r>
            <a:r>
              <a:rPr lang="ru-RU" dirty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РБ </a:t>
            </a:r>
            <a:r>
              <a:rPr lang="ru-RU" dirty="0" err="1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Якин</a:t>
            </a:r>
            <a:r>
              <a:rPr lang="ru-RU" dirty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С.Б. посетили памятник и школу в селе </a:t>
            </a:r>
            <a:r>
              <a:rPr lang="ru-RU" dirty="0" err="1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Удрякбаш</a:t>
            </a:r>
            <a:r>
              <a:rPr lang="ru-RU" dirty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где в школьном музее ознакомились с экспонатами о герое </a:t>
            </a:r>
            <a:r>
              <a:rPr lang="ru-RU" dirty="0" err="1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Аглиуллине</a:t>
            </a:r>
            <a:r>
              <a:rPr lang="ru-RU" dirty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Х.Ш. и вручили руководству школы памятные книги о героях чекистах и </a:t>
            </a:r>
            <a:r>
              <a:rPr lang="ru-RU" dirty="0" smtClean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пограничниках</a:t>
            </a:r>
            <a:r>
              <a:rPr lang="ru-RU" dirty="0" smtClean="0">
                <a:solidFill>
                  <a:srgbClr val="FFFF00"/>
                </a:solidFill>
                <a:latin typeface="Georgia" panose="02040502050405020303" pitchFamily="18" charset="0"/>
                <a:ea typeface="Times New Roman" panose="02020603050405020304" pitchFamily="18" charset="0"/>
              </a:rPr>
              <a:t>.</a:t>
            </a:r>
            <a:r>
              <a:rPr lang="ru-RU" dirty="0" smtClean="0">
                <a:solidFill>
                  <a:srgbClr val="FFFF00"/>
                </a:solidFill>
              </a:rPr>
              <a:t> </a:t>
            </a:r>
            <a:r>
              <a:rPr lang="ru-RU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Также </a:t>
            </a:r>
            <a:r>
              <a:rPr lang="ru-RU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этой встрече была передана копия списка погибших пограничников, </a:t>
            </a:r>
            <a:r>
              <a:rPr lang="ru-RU" sz="2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уроженцев </a:t>
            </a:r>
            <a:r>
              <a:rPr lang="ru-RU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Башкортостана, </a:t>
            </a:r>
            <a:r>
              <a:rPr lang="ru-RU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Битве за Днепр.</a:t>
            </a:r>
          </a:p>
          <a:p>
            <a:pPr>
              <a:spcBef>
                <a:spcPts val="750"/>
              </a:spcBef>
            </a:pPr>
            <a:endParaRPr lang="ru-RU" sz="2000" dirty="0">
              <a:solidFill>
                <a:srgbClr val="FFFF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865" y="0"/>
            <a:ext cx="681643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108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128" y="0"/>
            <a:ext cx="932064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522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263" y="-1"/>
            <a:ext cx="10361473" cy="673330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65118" y="5974773"/>
            <a:ext cx="104532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Ежегодно, 28 мая, пограничники </a:t>
            </a:r>
            <a:r>
              <a:rPr lang="ru-RU" b="1" dirty="0" err="1" smtClean="0">
                <a:solidFill>
                  <a:srgbClr val="FF0000"/>
                </a:solidFill>
              </a:rPr>
              <a:t>Благоварского</a:t>
            </a:r>
            <a:r>
              <a:rPr lang="ru-RU" b="1" dirty="0" smtClean="0">
                <a:solidFill>
                  <a:srgbClr val="FF0000"/>
                </a:solidFill>
              </a:rPr>
              <a:t> района встречаются у памятника герою-пограничнику Хамиту </a:t>
            </a:r>
            <a:r>
              <a:rPr lang="ru-RU" b="1" dirty="0" err="1" smtClean="0">
                <a:solidFill>
                  <a:srgbClr val="FF0000"/>
                </a:solidFill>
              </a:rPr>
              <a:t>Аглиуллину</a:t>
            </a:r>
            <a:r>
              <a:rPr lang="ru-RU" b="1" dirty="0" smtClean="0">
                <a:solidFill>
                  <a:srgbClr val="FF0000"/>
                </a:solidFill>
              </a:rPr>
              <a:t> в райцентре </a:t>
            </a:r>
            <a:r>
              <a:rPr lang="ru-RU" b="1" dirty="0" err="1" smtClean="0">
                <a:solidFill>
                  <a:srgbClr val="FF0000"/>
                </a:solidFill>
              </a:rPr>
              <a:t>с.Языково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7856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882" y="0"/>
            <a:ext cx="1035423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283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00200" y="2296391"/>
            <a:ext cx="922400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dirty="0" smtClean="0">
                <a:solidFill>
                  <a:srgbClr val="FFFF00"/>
                </a:solidFill>
              </a:rPr>
              <a:t>Спасибо за внимание!</a:t>
            </a:r>
            <a:endParaRPr lang="ru-RU" sz="60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0116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473536" y="779318"/>
            <a:ext cx="52578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FF00"/>
                </a:solidFill>
              </a:rPr>
              <a:t>Хамит </a:t>
            </a:r>
            <a:r>
              <a:rPr lang="ru-RU" sz="2400" dirty="0" err="1" smtClean="0">
                <a:solidFill>
                  <a:srgbClr val="FFFF00"/>
                </a:solidFill>
              </a:rPr>
              <a:t>Шамсутдинович</a:t>
            </a:r>
            <a:r>
              <a:rPr lang="ru-RU" sz="2400" dirty="0" smtClean="0">
                <a:solidFill>
                  <a:srgbClr val="FFFF00"/>
                </a:solidFill>
              </a:rPr>
              <a:t> Аглиуллин родился </a:t>
            </a:r>
            <a:r>
              <a:rPr lang="ru-RU" sz="2400" dirty="0">
                <a:solidFill>
                  <a:srgbClr val="FFFF00"/>
                </a:solidFill>
              </a:rPr>
              <a:t>20 марта 1919 г. в </a:t>
            </a:r>
            <a:r>
              <a:rPr lang="ru-RU" sz="2400" dirty="0" smtClean="0">
                <a:solidFill>
                  <a:srgbClr val="FFFF00"/>
                </a:solidFill>
              </a:rPr>
              <a:t>с. </a:t>
            </a:r>
            <a:r>
              <a:rPr lang="ru-RU" sz="2400" dirty="0" err="1" smtClean="0">
                <a:solidFill>
                  <a:srgbClr val="FFFF00"/>
                </a:solidFill>
              </a:rPr>
              <a:t>Удрякбаш</a:t>
            </a:r>
            <a:r>
              <a:rPr lang="ru-RU" sz="2400" dirty="0" smtClean="0">
                <a:solidFill>
                  <a:srgbClr val="FFFF00"/>
                </a:solidFill>
              </a:rPr>
              <a:t> </a:t>
            </a:r>
            <a:r>
              <a:rPr lang="ru-RU" sz="2400" dirty="0" err="1" smtClean="0">
                <a:solidFill>
                  <a:srgbClr val="FFFF00"/>
                </a:solidFill>
              </a:rPr>
              <a:t>Благоварского</a:t>
            </a:r>
            <a:r>
              <a:rPr lang="ru-RU" sz="2400" dirty="0">
                <a:solidFill>
                  <a:srgbClr val="FFFF00"/>
                </a:solidFill>
              </a:rPr>
              <a:t> </a:t>
            </a:r>
            <a:r>
              <a:rPr lang="ru-RU" sz="2400" dirty="0" smtClean="0">
                <a:solidFill>
                  <a:srgbClr val="FFFF00"/>
                </a:solidFill>
              </a:rPr>
              <a:t>района Республики Башкортостан. В</a:t>
            </a:r>
            <a:r>
              <a:rPr lang="ru-RU" sz="2400" dirty="0">
                <a:solidFill>
                  <a:srgbClr val="FFFF00"/>
                </a:solidFill>
              </a:rPr>
              <a:t> сентябре 1939 г. призван в пограничные войска и направлен </a:t>
            </a:r>
            <a:r>
              <a:rPr lang="ru-RU" sz="2400" dirty="0" smtClean="0">
                <a:solidFill>
                  <a:srgbClr val="FFFF00"/>
                </a:solidFill>
              </a:rPr>
              <a:t>в Краснознаменный </a:t>
            </a:r>
            <a:r>
              <a:rPr lang="ru-RU" sz="2400" dirty="0" err="1" smtClean="0">
                <a:solidFill>
                  <a:srgbClr val="FFFF00"/>
                </a:solidFill>
              </a:rPr>
              <a:t>Даурский</a:t>
            </a:r>
            <a:r>
              <a:rPr lang="ru-RU" sz="2400" dirty="0" smtClean="0">
                <a:solidFill>
                  <a:srgbClr val="FFFF00"/>
                </a:solidFill>
              </a:rPr>
              <a:t> </a:t>
            </a:r>
            <a:r>
              <a:rPr lang="ru-RU" sz="2400" dirty="0">
                <a:solidFill>
                  <a:srgbClr val="FFFF00"/>
                </a:solidFill>
              </a:rPr>
              <a:t>погранотряд Забайкальского пограничного округа. </a:t>
            </a:r>
            <a:r>
              <a:rPr lang="ru-RU" sz="2400" dirty="0" smtClean="0">
                <a:solidFill>
                  <a:srgbClr val="FFFF00"/>
                </a:solidFill>
              </a:rPr>
              <a:t>После окончания школы младшего начсостава </a:t>
            </a:r>
            <a:r>
              <a:rPr lang="ru-RU" sz="2400" dirty="0">
                <a:solidFill>
                  <a:srgbClr val="FFFF00"/>
                </a:solidFill>
              </a:rPr>
              <a:t>был назначен командиром отделения саперного взвода.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02874" y="5254140"/>
            <a:ext cx="41875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r>
              <a:rPr lang="ru-RU" dirty="0" smtClean="0">
                <a:solidFill>
                  <a:srgbClr val="FFFF00"/>
                </a:solidFill>
              </a:rPr>
              <a:t>1939</a:t>
            </a:r>
            <a:r>
              <a:rPr lang="ru-RU" dirty="0" smtClean="0"/>
              <a:t> </a:t>
            </a:r>
            <a:r>
              <a:rPr lang="ru-RU" dirty="0" smtClean="0">
                <a:solidFill>
                  <a:srgbClr val="FFFF00"/>
                </a:solidFill>
              </a:rPr>
              <a:t>год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935" y="238991"/>
            <a:ext cx="5351320" cy="5818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88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009" y="290945"/>
            <a:ext cx="4425318" cy="582980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559137" y="966354"/>
            <a:ext cx="6213763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FFFF00"/>
                </a:solidFill>
              </a:rPr>
              <a:t>В </a:t>
            </a:r>
            <a:r>
              <a:rPr lang="ru-RU" sz="2000" dirty="0">
                <a:solidFill>
                  <a:srgbClr val="FFFF00"/>
                </a:solidFill>
              </a:rPr>
              <a:t>декабре 1942 г. из пограничных войск НКВД Забайкальского и других пограничных округов, была сформирована Забайкальская стрелковая дивизия, войск НКВД СССР, куда и был направлен </a:t>
            </a:r>
            <a:r>
              <a:rPr lang="ru-RU" sz="2000" dirty="0" err="1">
                <a:solidFill>
                  <a:srgbClr val="FFFF00"/>
                </a:solidFill>
              </a:rPr>
              <a:t>Аглиуллин</a:t>
            </a:r>
            <a:r>
              <a:rPr lang="ru-RU" sz="2000" dirty="0">
                <a:solidFill>
                  <a:srgbClr val="FFFF00"/>
                </a:solidFill>
              </a:rPr>
              <a:t> Х.Ш. В феврале 1943 г. данная дивизия была переформирована в 106-ю Забайкальскую стрелковую дивизию. </a:t>
            </a:r>
            <a:r>
              <a:rPr lang="ru-RU" sz="2000" dirty="0" smtClean="0">
                <a:solidFill>
                  <a:srgbClr val="FFFF00"/>
                </a:solidFill>
              </a:rPr>
              <a:t>Дивизия принимала участие в боях на Курской дуге, в разгроме 106-й Пехотной дивизии Вермахта, форсировании Днепра в 1943 г. в районе поселка </a:t>
            </a:r>
            <a:r>
              <a:rPr lang="ru-RU" sz="2000" dirty="0" err="1" smtClean="0">
                <a:solidFill>
                  <a:srgbClr val="FFFF00"/>
                </a:solidFill>
              </a:rPr>
              <a:t>Лоев</a:t>
            </a:r>
            <a:r>
              <a:rPr lang="ru-RU" sz="2000" dirty="0" smtClean="0">
                <a:solidFill>
                  <a:srgbClr val="FFFF00"/>
                </a:solidFill>
              </a:rPr>
              <a:t>, Гомельской области Республики Беларусь, которое стало одним из наиболее кровопролитных эпизодов в знаменитой битве за Днепр.</a:t>
            </a:r>
            <a:endParaRPr lang="ru-RU" sz="2000" dirty="0">
              <a:solidFill>
                <a:srgbClr val="FFFF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00754" y="6120751"/>
            <a:ext cx="33978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FF00"/>
                </a:solidFill>
              </a:rPr>
              <a:t>1943 год, после ранения</a:t>
            </a:r>
            <a:endParaRPr lang="ru-RU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6127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464" y="488373"/>
            <a:ext cx="5236535" cy="586047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556664" y="488373"/>
            <a:ext cx="4852554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FFFF00"/>
                </a:solidFill>
              </a:rPr>
              <a:t>Справка из центрального архива Министерства обороны о награждении командира отделения  саперного взвода Х.Ш. </a:t>
            </a:r>
            <a:r>
              <a:rPr lang="ru-RU" sz="2000" dirty="0" err="1" smtClean="0">
                <a:solidFill>
                  <a:srgbClr val="FFFF00"/>
                </a:solidFill>
              </a:rPr>
              <a:t>Аглиуллина</a:t>
            </a:r>
            <a:r>
              <a:rPr lang="ru-RU" sz="2000" dirty="0" smtClean="0">
                <a:solidFill>
                  <a:srgbClr val="FFFF00"/>
                </a:solidFill>
              </a:rPr>
              <a:t> орденом «Красной звезды» с описанием подвигов . </a:t>
            </a:r>
          </a:p>
          <a:p>
            <a:r>
              <a:rPr lang="ru-RU" sz="2000" dirty="0" smtClean="0">
                <a:solidFill>
                  <a:srgbClr val="FFFF00"/>
                </a:solidFill>
              </a:rPr>
              <a:t>«В </a:t>
            </a:r>
            <a:r>
              <a:rPr lang="ru-RU" sz="2000" dirty="0" err="1" smtClean="0">
                <a:solidFill>
                  <a:srgbClr val="FFFF00"/>
                </a:solidFill>
              </a:rPr>
              <a:t>д.Горки</a:t>
            </a:r>
            <a:r>
              <a:rPr lang="ru-RU" sz="2000" dirty="0" smtClean="0">
                <a:solidFill>
                  <a:srgbClr val="FFFF00"/>
                </a:solidFill>
              </a:rPr>
              <a:t> т. </a:t>
            </a:r>
            <a:r>
              <a:rPr lang="ru-RU" sz="2000" dirty="0" err="1" smtClean="0">
                <a:solidFill>
                  <a:srgbClr val="FFFF00"/>
                </a:solidFill>
              </a:rPr>
              <a:t>Аглиуллин</a:t>
            </a:r>
            <a:r>
              <a:rPr lang="ru-RU" sz="2000" dirty="0" smtClean="0">
                <a:solidFill>
                  <a:srgbClr val="FFFF00"/>
                </a:solidFill>
              </a:rPr>
              <a:t> под сильным минометным огнем противника разминировал дорогу у моста (снял 5 мин), обеспечив доставку боеприпасов.</a:t>
            </a:r>
          </a:p>
          <a:p>
            <a:r>
              <a:rPr lang="ru-RU" sz="2000" dirty="0" smtClean="0">
                <a:solidFill>
                  <a:srgbClr val="FFFF00"/>
                </a:solidFill>
              </a:rPr>
              <a:t>В д. Погорельцы старший сержант </a:t>
            </a:r>
            <a:r>
              <a:rPr lang="ru-RU" sz="2000" dirty="0" err="1" smtClean="0">
                <a:solidFill>
                  <a:srgbClr val="FFFF00"/>
                </a:solidFill>
              </a:rPr>
              <a:t>Аглиуллин</a:t>
            </a:r>
            <a:r>
              <a:rPr lang="ru-RU" sz="2000" dirty="0" smtClean="0">
                <a:solidFill>
                  <a:srgbClr val="FFFF00"/>
                </a:solidFill>
              </a:rPr>
              <a:t> под вражеским </a:t>
            </a:r>
            <a:r>
              <a:rPr lang="ru-RU" sz="2000" dirty="0">
                <a:solidFill>
                  <a:srgbClr val="FFFF00"/>
                </a:solidFill>
              </a:rPr>
              <a:t>огнем </a:t>
            </a:r>
            <a:r>
              <a:rPr lang="ru-RU" sz="2000" dirty="0" smtClean="0">
                <a:solidFill>
                  <a:srgbClr val="FFFF00"/>
                </a:solidFill>
              </a:rPr>
              <a:t>разминировал немецкий склад с фуражом и дорогу (снято 11 противотанковых мин). Под сильным вражеским огнём разведал брод на реке </a:t>
            </a:r>
            <a:r>
              <a:rPr lang="ru-RU" sz="2000" dirty="0" err="1" smtClean="0">
                <a:solidFill>
                  <a:srgbClr val="FFFF00"/>
                </a:solidFill>
              </a:rPr>
              <a:t>Цота</a:t>
            </a:r>
            <a:r>
              <a:rPr lang="ru-RU" sz="2000" dirty="0" smtClean="0">
                <a:solidFill>
                  <a:srgbClr val="FFFF00"/>
                </a:solidFill>
              </a:rPr>
              <a:t>, где были пропущены обозы.» </a:t>
            </a:r>
            <a:endParaRPr lang="ru-RU" sz="20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3066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18309" y="161927"/>
            <a:ext cx="10222715" cy="6104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750"/>
              </a:spcBef>
            </a:pPr>
            <a:r>
              <a:rPr lang="ru-RU" sz="2400" dirty="0" smtClean="0">
                <a:solidFill>
                  <a:srgbClr val="4A4A4A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      </a:t>
            </a:r>
            <a:r>
              <a:rPr lang="ru-RU" sz="2400" dirty="0" smtClean="0">
                <a:solidFill>
                  <a:srgbClr val="FFFF00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Битва за Днепр осенью 1943-г, стала одной из крупнейших в истории человечества. С обеих сторон в </a:t>
            </a:r>
            <a:r>
              <a:rPr lang="ru-RU" sz="2400" dirty="0" smtClean="0">
                <a:solidFill>
                  <a:srgbClr val="FFFF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ней</a:t>
            </a:r>
            <a:r>
              <a:rPr lang="ru-RU" sz="2400" dirty="0" smtClean="0">
                <a:solidFill>
                  <a:srgbClr val="FFFF00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приняли участие до 4-х миллионов человек, а фронт растянулся почти на 750 км. Освобождение </a:t>
            </a:r>
            <a:r>
              <a:rPr lang="ru-RU" sz="2400" dirty="0" err="1" smtClean="0">
                <a:solidFill>
                  <a:srgbClr val="FFFF00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Лоева</a:t>
            </a:r>
            <a:r>
              <a:rPr lang="ru-RU" sz="2400" dirty="0" smtClean="0">
                <a:solidFill>
                  <a:srgbClr val="FFFF00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– важнейшая часть одной из самых героических битв во Второй Мировой войне.</a:t>
            </a:r>
            <a:r>
              <a:rPr lang="ru-RU" sz="2400" dirty="0">
                <a:solidFill>
                  <a:srgbClr val="FFFF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sz="2400" dirty="0" smtClean="0">
                <a:solidFill>
                  <a:srgbClr val="FFFF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В журнале боевых дел </a:t>
            </a:r>
            <a:r>
              <a:rPr lang="ru-RU" sz="2400" dirty="0">
                <a:solidFill>
                  <a:srgbClr val="FFFF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106—й Забайкальской </a:t>
            </a:r>
            <a:r>
              <a:rPr lang="ru-RU" sz="2400" dirty="0" smtClean="0">
                <a:solidFill>
                  <a:srgbClr val="FFFF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дивизии </a:t>
            </a:r>
            <a:r>
              <a:rPr lang="ru-RU" sz="2400" dirty="0">
                <a:solidFill>
                  <a:srgbClr val="FFFF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65—й армии </a:t>
            </a:r>
            <a:r>
              <a:rPr lang="ru-RU" sz="2400" dirty="0" smtClean="0">
                <a:solidFill>
                  <a:srgbClr val="FFFF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записано: «25</a:t>
            </a:r>
            <a:r>
              <a:rPr lang="ru-RU" sz="2400" dirty="0">
                <a:solidFill>
                  <a:srgbClr val="FFFF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 </a:t>
            </a:r>
            <a:r>
              <a:rPr lang="ru-RU" sz="2400" dirty="0" smtClean="0">
                <a:solidFill>
                  <a:srgbClr val="FFFF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сентября </a:t>
            </a:r>
            <a:r>
              <a:rPr lang="ru-RU" sz="2400" dirty="0">
                <a:solidFill>
                  <a:srgbClr val="FFFF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1943 г. отделение саперного взвода </a:t>
            </a:r>
            <a:r>
              <a:rPr lang="ru-RU" sz="2400" dirty="0" smtClean="0">
                <a:solidFill>
                  <a:srgbClr val="FFFF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под </a:t>
            </a:r>
            <a:r>
              <a:rPr lang="ru-RU" sz="2400" dirty="0">
                <a:solidFill>
                  <a:srgbClr val="FFFF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командованием старшего сержанта </a:t>
            </a:r>
            <a:r>
              <a:rPr lang="ru-RU" sz="2400" dirty="0" err="1" smtClean="0">
                <a:solidFill>
                  <a:srgbClr val="FFFF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Аглиуллина</a:t>
            </a:r>
            <a:r>
              <a:rPr lang="ru-RU" sz="2400" dirty="0">
                <a:solidFill>
                  <a:srgbClr val="FFFF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с группой разведчиков и минеров форсировало реку Днепр в районе посёлка </a:t>
            </a:r>
            <a:r>
              <a:rPr lang="ru-RU" sz="2400" dirty="0" err="1">
                <a:solidFill>
                  <a:srgbClr val="FFFF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Лоев</a:t>
            </a:r>
            <a:r>
              <a:rPr lang="ru-RU" sz="2400" dirty="0">
                <a:solidFill>
                  <a:srgbClr val="FFFF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и приняло участие в захвате, удержании и расширении плацдарма на правом берегу. Несколько раз </a:t>
            </a:r>
            <a:r>
              <a:rPr lang="ru-RU" sz="2400" dirty="0" smtClean="0">
                <a:solidFill>
                  <a:srgbClr val="FFFF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Аглиуллин </a:t>
            </a:r>
            <a:r>
              <a:rPr lang="ru-RU" sz="2400" dirty="0">
                <a:solidFill>
                  <a:srgbClr val="FFFF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переправлялся на левый берег за боеприпасами для </a:t>
            </a:r>
            <a:r>
              <a:rPr lang="ru-RU" sz="2400" dirty="0" smtClean="0">
                <a:solidFill>
                  <a:srgbClr val="FFFF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подразделения» За этот подвиг ему было присвоено звание Героя Советского Союза. Командир 65 –й армии генерал Батов и начальник политотдела полковник Ганиев лично поздравили героя.</a:t>
            </a:r>
          </a:p>
          <a:p>
            <a:pPr algn="just">
              <a:spcBef>
                <a:spcPts val="750"/>
              </a:spcBef>
            </a:pPr>
            <a:r>
              <a:rPr lang="ru-RU" sz="2400" dirty="0" smtClean="0">
                <a:solidFill>
                  <a:srgbClr val="FFFF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В одном из следующих боев за Днепр, 15 октября 1943 года, герой погиб</a:t>
            </a:r>
            <a:r>
              <a:rPr lang="ru-RU" sz="2400" dirty="0">
                <a:solidFill>
                  <a:srgbClr val="FFFF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. </a:t>
            </a:r>
            <a:endParaRPr lang="ru-RU" sz="1600" dirty="0">
              <a:solidFill>
                <a:srgbClr val="FFFF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7734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982" y="-755904"/>
            <a:ext cx="8894618" cy="761390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8209" y="0"/>
            <a:ext cx="9047018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85197" y="-336751"/>
            <a:ext cx="9047018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525000" y="426027"/>
            <a:ext cx="295046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FFFF00"/>
                </a:solidFill>
              </a:rPr>
              <a:t>Поздравительный адрес  о присвоении звания Героя Советского Союза </a:t>
            </a:r>
            <a:r>
              <a:rPr lang="ru-RU" sz="2000" dirty="0" err="1" smtClean="0">
                <a:solidFill>
                  <a:srgbClr val="FFFF00"/>
                </a:solidFill>
              </a:rPr>
              <a:t>Аглиуллину</a:t>
            </a:r>
            <a:r>
              <a:rPr lang="ru-RU" sz="2000" dirty="0" smtClean="0">
                <a:solidFill>
                  <a:srgbClr val="FFFF00"/>
                </a:solidFill>
              </a:rPr>
              <a:t> Хамиту </a:t>
            </a:r>
            <a:r>
              <a:rPr lang="ru-RU" sz="2000" dirty="0" err="1" smtClean="0">
                <a:solidFill>
                  <a:srgbClr val="FFFF00"/>
                </a:solidFill>
              </a:rPr>
              <a:t>Шамсутдиновичу</a:t>
            </a:r>
            <a:r>
              <a:rPr lang="ru-RU" sz="2000" dirty="0" smtClean="0">
                <a:solidFill>
                  <a:srgbClr val="FFFF00"/>
                </a:solidFill>
              </a:rPr>
              <a:t>, подписанный генерал-лейтенантом </a:t>
            </a:r>
            <a:r>
              <a:rPr lang="ru-RU" sz="2000" dirty="0" err="1" smtClean="0">
                <a:solidFill>
                  <a:srgbClr val="FFFF00"/>
                </a:solidFill>
              </a:rPr>
              <a:t>Батовым</a:t>
            </a:r>
            <a:r>
              <a:rPr lang="ru-RU" sz="2000" dirty="0" smtClean="0">
                <a:solidFill>
                  <a:srgbClr val="FFFF00"/>
                </a:solidFill>
              </a:rPr>
              <a:t>, членами военсовета и начальником политотдела полковником Ганиевым. </a:t>
            </a:r>
            <a:endParaRPr lang="ru-RU" sz="20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7756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621981" y="0"/>
            <a:ext cx="2202873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Указ </a:t>
            </a:r>
            <a:r>
              <a:rPr lang="ru-RU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Президиума Верховного Совета СССР от 30 октября 1943 </a:t>
            </a:r>
            <a:r>
              <a:rPr lang="ru-RU" sz="24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года</a:t>
            </a:r>
            <a:r>
              <a:rPr lang="ru-RU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присвоении</a:t>
            </a:r>
            <a:r>
              <a:rPr lang="ru-RU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Звания </a:t>
            </a:r>
            <a:r>
              <a:rPr lang="ru-RU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Героя Советского Союза старшему сержанту </a:t>
            </a:r>
            <a:r>
              <a:rPr lang="ru-RU" sz="24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Аглиуллину</a:t>
            </a:r>
            <a:r>
              <a:rPr lang="ru-RU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Хамиту </a:t>
            </a:r>
            <a:r>
              <a:rPr lang="ru-RU" sz="24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Шамсутдино-вичу</a:t>
            </a:r>
            <a:r>
              <a:rPr lang="ru-RU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(посмертно).</a:t>
            </a:r>
            <a:endParaRPr lang="ru-RU" sz="24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43494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185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0" y="2690336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185" y="0"/>
            <a:ext cx="8522208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 flipH="1">
            <a:off x="9144000" y="212734"/>
            <a:ext cx="2579077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FFFF00"/>
                </a:solidFill>
              </a:rPr>
              <a:t>Делегация </a:t>
            </a:r>
            <a:r>
              <a:rPr lang="ru-RU" sz="2000" dirty="0" err="1" smtClean="0">
                <a:solidFill>
                  <a:srgbClr val="FFFF00"/>
                </a:solidFill>
              </a:rPr>
              <a:t>Удрякбашевской</a:t>
            </a:r>
            <a:r>
              <a:rPr lang="ru-RU" sz="2000" dirty="0" smtClean="0">
                <a:solidFill>
                  <a:srgbClr val="FFFF00"/>
                </a:solidFill>
              </a:rPr>
              <a:t> средней школы 2 раза посетила  </a:t>
            </a:r>
            <a:r>
              <a:rPr lang="ru-RU" sz="2000" dirty="0" err="1" smtClean="0">
                <a:solidFill>
                  <a:srgbClr val="FFFF00"/>
                </a:solidFill>
              </a:rPr>
              <a:t>г.Лоев</a:t>
            </a:r>
            <a:r>
              <a:rPr lang="ru-RU" sz="2000" dirty="0" smtClean="0">
                <a:solidFill>
                  <a:srgbClr val="FFFF00"/>
                </a:solidFill>
              </a:rPr>
              <a:t> Гомельской области Белоруссии (1974 г.,1990 г.), где в братской могиле похоронен Хамит </a:t>
            </a:r>
            <a:r>
              <a:rPr lang="ru-RU" sz="2000" dirty="0" err="1" smtClean="0">
                <a:solidFill>
                  <a:srgbClr val="FFFF00"/>
                </a:solidFill>
              </a:rPr>
              <a:t>Аглиуллин</a:t>
            </a:r>
            <a:r>
              <a:rPr lang="ru-RU" sz="2000" dirty="0" smtClean="0">
                <a:solidFill>
                  <a:srgbClr val="FFFF00"/>
                </a:solidFill>
              </a:rPr>
              <a:t>, </a:t>
            </a:r>
            <a:r>
              <a:rPr lang="ru-RU" sz="2000" dirty="0">
                <a:solidFill>
                  <a:srgbClr val="FFFF00"/>
                </a:solidFill>
              </a:rPr>
              <a:t>чтобы почтить память своего земляка-героя. </a:t>
            </a:r>
            <a:r>
              <a:rPr lang="ru-RU" sz="2000" dirty="0" smtClean="0">
                <a:solidFill>
                  <a:srgbClr val="FFFF00"/>
                </a:solidFill>
              </a:rPr>
              <a:t>В братских могилах Гомельской области покоятся 47 воинов из Башкирской АССР.</a:t>
            </a:r>
            <a:endParaRPr lang="ru-RU" sz="20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6323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0116" y="0"/>
            <a:ext cx="94317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0357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485</TotalTime>
  <Words>527</Words>
  <Application>Microsoft Office PowerPoint</Application>
  <PresentationFormat>Широкоэкранный</PresentationFormat>
  <Paragraphs>22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3" baseType="lpstr">
      <vt:lpstr>Arial Unicode MS</vt:lpstr>
      <vt:lpstr>Arial</vt:lpstr>
      <vt:lpstr>Arial Black</vt:lpstr>
      <vt:lpstr>Century Gothic</vt:lpstr>
      <vt:lpstr>Georgia</vt:lpstr>
      <vt:lpstr>Times New Roman</vt:lpstr>
      <vt:lpstr>Wingdings 3</vt:lpstr>
      <vt:lpstr>Ион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учитель</cp:lastModifiedBy>
  <cp:revision>63</cp:revision>
  <dcterms:created xsi:type="dcterms:W3CDTF">2023-02-10T21:15:03Z</dcterms:created>
  <dcterms:modified xsi:type="dcterms:W3CDTF">2024-04-27T07:24:00Z</dcterms:modified>
</cp:coreProperties>
</file>